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1" r:id="rId1"/>
  </p:sldMasterIdLst>
  <p:notesMasterIdLst>
    <p:notesMasterId r:id="rId8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8" r:id="rId67"/>
    <p:sldId id="321" r:id="rId68"/>
    <p:sldId id="322" r:id="rId69"/>
    <p:sldId id="323" r:id="rId70"/>
    <p:sldId id="324" r:id="rId71"/>
    <p:sldId id="326" r:id="rId72"/>
    <p:sldId id="327" r:id="rId73"/>
    <p:sldId id="325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9144000" cy="6858000" type="screen4x3"/>
  <p:notesSz cx="6858000" cy="9144000"/>
  <p:embeddedFontLst>
    <p:embeddedFont>
      <p:font typeface="Roboto Slab" panose="020B0604020202020204" charset="0"/>
      <p:regular r:id="rId83"/>
      <p:bold r:id="rId84"/>
    </p:embeddedFont>
    <p:embeddedFont>
      <p:font typeface="Source Sans Pro" panose="020B0604020202020204" charset="0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2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3473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8217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6864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645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1221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7323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716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6206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5034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3035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4242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2553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16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7532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25832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0220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8581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d02ec02d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d02ec02d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062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6442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02ec02d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02ec02d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000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d02ec02d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d02ec02d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167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74758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d02ec02d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d02ec02d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784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45868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29956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83845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e513f62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e513f62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0793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e513f626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e513f626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132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e513f626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e513f626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4869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e513f626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e513f626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1177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e513f62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e513f62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9937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e513f626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e513f626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8758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e513f62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e513f62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8069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e513f626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e513f626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658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35062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e513f626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e513f626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4035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e513f626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e513f626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0546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e513f626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e513f626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980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e513f62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e513f62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5543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e513f626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e513f626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17019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e513f626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e513f626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4343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e513f626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e513f626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0164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e513f626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e513f626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3636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e513f626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e513f626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1390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e513f626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e513f6269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653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16097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e513f626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e513f626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6659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e513f626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e513f626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2493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e513f626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e513f6269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8638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e513f626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e513f6269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4401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e513f6269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e513f6269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1710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e513f6269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e513f6269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377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e513f626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e513f626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6463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e513f6269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e513f6269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134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e513f6269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e513f6269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319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e513f6269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e513f6269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544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53773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e513f626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e513f6269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50496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e513f626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e513f626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3047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e513f6269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e513f6269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3467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e513f6269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e513f6269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5905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e513f6269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e513f6269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429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5694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9142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657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ctrTitle"/>
          </p:nvPr>
        </p:nvSpPr>
        <p:spPr>
          <a:xfrm>
            <a:off x="1636684" y="2782750"/>
            <a:ext cx="6923116" cy="10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</a:pPr>
            <a:r>
              <a:rPr lang="es-MX"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Deep Learning</a:t>
            </a:r>
            <a:endParaRPr sz="6000" b="1" i="0" u="none" strike="noStrike" cap="none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6" name="Google Shape;36;p5" descr="Resultado de imagen para deep learn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8600" y="186884"/>
            <a:ext cx="2395339" cy="2175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 descr="Resultado de imagen para deep learn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824" y="5168900"/>
            <a:ext cx="2929026" cy="16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0337" y="1638300"/>
            <a:ext cx="4962525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1430337" y="393700"/>
            <a:ext cx="45704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Perceptron Simplificado</a:t>
            </a:r>
            <a:endParaRPr sz="18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0299" y="609600"/>
            <a:ext cx="6270073" cy="539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11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190500" y="177800"/>
            <a:ext cx="49911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Red Neuronal multicapa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694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14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66950"/>
            <a:ext cx="9144000" cy="4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520700" y="152400"/>
            <a:ext cx="41656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Red Neuronal Multicapa 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033587"/>
            <a:ext cx="77914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2425" y="4910137"/>
            <a:ext cx="4019550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0" y="23008"/>
            <a:ext cx="33782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Funciones de Error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279400" y="1397000"/>
            <a:ext cx="4610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 Entropy Loss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4162425" y="4248418"/>
            <a:ext cx="22493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Square Error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0" y="4177604"/>
            <a:ext cx="301282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funciones de error también pueden ser llamadas: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MX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MX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MX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MX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Error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225673" y="303312"/>
            <a:ext cx="34467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Optimización de Loss 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874" y="2478086"/>
            <a:ext cx="5549715" cy="224631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431800" y="1028700"/>
            <a:ext cx="6451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 los algoritmos de optimización lo que buscamos encontrar son los parámetros que produzcan el mínimo error en la función de error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17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190589" y="163612"/>
            <a:ext cx="494021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Algoritmos de Optimización en Redes Neuronales</a:t>
            </a:r>
            <a:r>
              <a:rPr lang="es-MX"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90589" y="1293912"/>
            <a:ext cx="22813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Gradiente Descendiente 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237" y="1777882"/>
            <a:ext cx="6270127" cy="4229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18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185343" y="112812"/>
            <a:ext cx="395492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Backpropagation</a:t>
            </a:r>
            <a:endParaRPr sz="36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71021"/>
            <a:ext cx="9144000" cy="167475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185343" y="1041400"/>
            <a:ext cx="547885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 para computar los gradientes en una Red neuronal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14985"/>
            <a:ext cx="9144000" cy="345022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3492500" y="5063128"/>
            <a:ext cx="2540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usa la Regla de la Cadena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1380925" y="1069725"/>
            <a:ext cx="58326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</a:pPr>
            <a:r>
              <a:rPr lang="es-MX"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Contenido	</a:t>
            </a:r>
            <a:endParaRPr sz="4800" b="1" i="0" u="none" strike="noStrike" cap="none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1203124" y="2796148"/>
            <a:ext cx="6975675" cy="3464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lang="es-MX" sz="2000" b="0" i="0" u="none" strike="noStrike" cap="none">
                <a:solidFill>
                  <a:srgbClr val="0C0C0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Percepton</a:t>
            </a:r>
            <a:endParaRPr sz="2000" b="0" i="0" u="none" strike="noStrike" cap="none">
              <a:solidFill>
                <a:srgbClr val="0C0C0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953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lang="es-MX" sz="2000" b="0" i="0" u="none" strike="noStrike" cap="none">
                <a:solidFill>
                  <a:srgbClr val="0C0C0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Multilayer Neural Network</a:t>
            </a:r>
            <a:endParaRPr/>
          </a:p>
          <a:p>
            <a:pPr marL="4953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lang="es-MX" sz="2000" b="0" i="0" u="none" strike="noStrike" cap="none">
                <a:solidFill>
                  <a:srgbClr val="0C0C0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Foward Propagation</a:t>
            </a:r>
            <a:endParaRPr sz="2000" b="0" i="0" u="none" strike="noStrike" cap="none">
              <a:solidFill>
                <a:srgbClr val="0C0C0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953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lang="es-MX" sz="2000" b="0" i="0" u="none" strike="noStrike" cap="none">
                <a:solidFill>
                  <a:srgbClr val="0C0C0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Backpropagation</a:t>
            </a:r>
            <a:endParaRPr sz="2000" b="0" i="0" u="none" strike="noStrike" cap="none">
              <a:solidFill>
                <a:srgbClr val="0C0C0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953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lang="es-MX" sz="2000" b="0" i="0" u="none" strike="noStrike" cap="none">
                <a:solidFill>
                  <a:srgbClr val="0C0C0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Stochastic Gradient Descent</a:t>
            </a:r>
            <a:endParaRPr sz="2000" b="0" i="0" u="none" strike="noStrike" cap="none">
              <a:solidFill>
                <a:srgbClr val="0C0C0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953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lang="es-MX" sz="2000" b="0" i="0" u="none" strike="noStrike" cap="none">
                <a:solidFill>
                  <a:srgbClr val="0C0C0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Mini-Batch Gradient Descent</a:t>
            </a:r>
            <a:endParaRPr sz="2000" b="0" i="0" u="none" strike="noStrike" cap="none">
              <a:solidFill>
                <a:srgbClr val="0C0C0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953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lang="es-MX" sz="2000" b="0" i="0" u="none" strike="noStrike" cap="none">
                <a:solidFill>
                  <a:srgbClr val="0C0C0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Momentum, RMSprop,  Adagrad, AdaDelta, ADAM</a:t>
            </a:r>
            <a:endParaRPr sz="2000" b="0" i="0" u="none" strike="noStrike" cap="none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953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lang="es-MX"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Regularization</a:t>
            </a:r>
            <a:endParaRPr/>
          </a:p>
          <a:p>
            <a:pPr marL="9525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lang="es-MX"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Batch-Normalization</a:t>
            </a:r>
            <a:endParaRPr/>
          </a:p>
          <a:p>
            <a:pPr marL="9525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lang="es-MX"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Dropout</a:t>
            </a:r>
            <a:endParaRPr/>
          </a:p>
          <a:p>
            <a:pPr marL="9525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None/>
            </a:pPr>
            <a:endParaRPr sz="3000" b="0" i="0" u="none" strike="noStrike" cap="none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953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None/>
            </a:pPr>
            <a:endParaRPr sz="3200" b="0" i="0" u="none" strike="noStrike" cap="none">
              <a:solidFill>
                <a:srgbClr val="0C0C0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5687" y="216509"/>
            <a:ext cx="2640013" cy="2271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49825"/>
            <a:ext cx="9144000" cy="33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19604"/>
            <a:ext cx="9144000" cy="318399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304800" y="566736"/>
            <a:ext cx="5207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aplica la regla de la cadena a la función de error con respecto a los parámetros para obtener los gradientes de la función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22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24101"/>
            <a:ext cx="8953084" cy="45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482600" y="1712039"/>
            <a:ext cx="2997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Foward Propagation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4711700" y="1653976"/>
            <a:ext cx="2997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Backward Propagation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23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6" name="Google Shape;196;p27"/>
          <p:cNvSpPr/>
          <p:nvPr/>
        </p:nvSpPr>
        <p:spPr>
          <a:xfrm>
            <a:off x="190589" y="163612"/>
            <a:ext cx="494021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Algoritmos de Optimización en Redes Neuronales</a:t>
            </a:r>
            <a:r>
              <a:rPr lang="es-MX"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7"/>
          <p:cNvSpPr/>
          <p:nvPr/>
        </p:nvSpPr>
        <p:spPr>
          <a:xfrm>
            <a:off x="190589" y="1117719"/>
            <a:ext cx="494021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>
                <a:solidFill>
                  <a:srgbClr val="83B3D9"/>
                </a:solidFill>
              </a:rPr>
              <a:t>Mini-batch</a:t>
            </a:r>
            <a:r>
              <a:rPr lang="es-MX" sz="2000" b="1" i="0" u="none" strike="noStrike" cap="none">
                <a:solidFill>
                  <a:srgbClr val="83B3D9"/>
                </a:solidFill>
                <a:latin typeface="Arial"/>
                <a:ea typeface="Arial"/>
                <a:cs typeface="Arial"/>
                <a:sym typeface="Arial"/>
              </a:rPr>
              <a:t> Gradient Descent</a:t>
            </a:r>
            <a:endParaRPr sz="1400" b="0" i="0" u="none" strike="noStrike" cap="none">
              <a:solidFill>
                <a:srgbClr val="83B3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76925"/>
            <a:ext cx="9143999" cy="4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24</a:t>
            </a:fld>
            <a:endParaRPr/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125"/>
            <a:ext cx="9144000" cy="560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0" name="Google Shape;21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26</a:t>
            </a:fld>
            <a:endParaRPr/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9387"/>
            <a:ext cx="8977150" cy="2379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27</a:t>
            </a:fld>
            <a:endParaRPr/>
          </a:p>
        </p:txBody>
      </p:sp>
      <p:sp>
        <p:nvSpPr>
          <p:cNvPr id="222" name="Google Shape;222;p31"/>
          <p:cNvSpPr/>
          <p:nvPr/>
        </p:nvSpPr>
        <p:spPr>
          <a:xfrm>
            <a:off x="190589" y="163612"/>
            <a:ext cx="49401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>
                <a:solidFill>
                  <a:schemeClr val="accent1"/>
                </a:solidFill>
              </a:rPr>
              <a:t>Exponential weighted average </a:t>
            </a:r>
            <a:endParaRPr sz="2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3475"/>
            <a:ext cx="5342000" cy="26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800" y="3137350"/>
            <a:ext cx="2919575" cy="45415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 txBox="1"/>
          <p:nvPr/>
        </p:nvSpPr>
        <p:spPr>
          <a:xfrm>
            <a:off x="5895975" y="3743900"/>
            <a:ext cx="2443200" cy="14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MX" i="1"/>
              <a:t>Vt-1 </a:t>
            </a:r>
            <a:r>
              <a:rPr lang="es-MX"/>
              <a:t>: es el parametro anterior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MX" i="1"/>
              <a:t>Theta</a:t>
            </a:r>
            <a:r>
              <a:rPr lang="es-MX"/>
              <a:t>: son las caracteristicas por ejemplo los dias en este caso</a:t>
            </a:r>
            <a:endParaRPr/>
          </a:p>
        </p:txBody>
      </p:sp>
      <p:sp>
        <p:nvSpPr>
          <p:cNvPr id="226" name="Google Shape;226;p31"/>
          <p:cNvSpPr txBox="1"/>
          <p:nvPr/>
        </p:nvSpPr>
        <p:spPr>
          <a:xfrm>
            <a:off x="5928575" y="5275625"/>
            <a:ext cx="2443200" cy="14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rgbClr val="FFFFFF"/>
                </a:highlight>
              </a:rPr>
              <a:t>El hyper-parámetro</a:t>
            </a:r>
            <a:r>
              <a:rPr lang="es-MX" sz="1800">
                <a:highlight>
                  <a:srgbClr val="FFFFFF"/>
                </a:highlight>
              </a:rPr>
              <a:t> </a:t>
            </a:r>
            <a:r>
              <a:rPr lang="es-MX" sz="1800" b="1">
                <a:highlight>
                  <a:srgbClr val="FFFFFF"/>
                </a:highlight>
              </a:rPr>
              <a:t>β </a:t>
            </a:r>
            <a:r>
              <a:rPr lang="es-MX">
                <a:highlight>
                  <a:srgbClr val="FFFFFF"/>
                </a:highlight>
              </a:rPr>
              <a:t>determina que tan suave o ruidosa se vea la gráfica entre mas grande sea mas suave se verá la gráfica</a:t>
            </a:r>
            <a:endParaRPr sz="1800"/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75" y="3591500"/>
            <a:ext cx="5285425" cy="31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28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3" name="Google Shape;233;p32"/>
          <p:cNvSpPr/>
          <p:nvPr/>
        </p:nvSpPr>
        <p:spPr>
          <a:xfrm>
            <a:off x="190589" y="163612"/>
            <a:ext cx="494021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Algoritmos de Learning rate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adaptativos</a:t>
            </a:r>
            <a:r>
              <a:rPr lang="es-MX"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190589" y="1117719"/>
            <a:ext cx="5461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0" u="none" strike="noStrike" cap="none">
                <a:solidFill>
                  <a:srgbClr val="83B3D9"/>
                </a:solidFill>
                <a:latin typeface="Arial"/>
                <a:ea typeface="Arial"/>
                <a:cs typeface="Arial"/>
                <a:sym typeface="Arial"/>
              </a:rPr>
              <a:t>Momentum</a:t>
            </a:r>
            <a:endParaRPr sz="1400" b="1" i="0" u="none" strike="noStrike" cap="none">
              <a:solidFill>
                <a:srgbClr val="83B3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00" y="2563476"/>
            <a:ext cx="684847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 txBox="1"/>
          <p:nvPr/>
        </p:nvSpPr>
        <p:spPr>
          <a:xfrm>
            <a:off x="190639" y="2078644"/>
            <a:ext cx="546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/>
              <a:t>Algoritmo</a:t>
            </a:r>
            <a:endParaRPr sz="2400" b="1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2"/>
          <p:cNvSpPr txBox="1"/>
          <p:nvPr/>
        </p:nvSpPr>
        <p:spPr>
          <a:xfrm>
            <a:off x="6583675" y="4721175"/>
            <a:ext cx="2369400" cy="14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i="1"/>
              <a:t>VdW | Vdb</a:t>
            </a:r>
            <a:r>
              <a:rPr lang="es-MX"/>
              <a:t>: es inicializada en un vector de ceros de la misma forma que </a:t>
            </a:r>
            <a:r>
              <a:rPr lang="es-MX" sz="1600" i="1"/>
              <a:t>dW |db</a:t>
            </a:r>
            <a:endParaRPr sz="1600" i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29</a:t>
            </a:fld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0" y="1885950"/>
            <a:ext cx="9063801" cy="3559602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 txBox="1"/>
          <p:nvPr/>
        </p:nvSpPr>
        <p:spPr>
          <a:xfrm>
            <a:off x="80189" y="1117719"/>
            <a:ext cx="546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0" u="none" strike="noStrike" cap="none">
                <a:solidFill>
                  <a:srgbClr val="83B3D9"/>
                </a:solidFill>
                <a:latin typeface="Arial"/>
                <a:ea typeface="Arial"/>
                <a:cs typeface="Arial"/>
                <a:sym typeface="Arial"/>
              </a:rPr>
              <a:t>Momentum</a:t>
            </a:r>
            <a:endParaRPr sz="1400" b="1" i="0" u="none" strike="noStrike" cap="none">
              <a:solidFill>
                <a:srgbClr val="83B3D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</a:pPr>
            <a:endParaRPr sz="3000" b="0" i="0" u="none" strike="noStrike" cap="none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584625" y="0"/>
            <a:ext cx="3559375" cy="8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</a:pPr>
            <a:r>
              <a:rPr lang="es-MX"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Perceptron</a:t>
            </a:r>
            <a:endParaRPr sz="4800" b="1" i="0" u="none" strike="noStrike" cap="none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60526"/>
            <a:ext cx="9101275" cy="3838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30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0" name="Google Shape;250;p34"/>
          <p:cNvSpPr/>
          <p:nvPr/>
        </p:nvSpPr>
        <p:spPr>
          <a:xfrm>
            <a:off x="190589" y="163612"/>
            <a:ext cx="49401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Algoritmos de Learning rate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adaptativos</a:t>
            </a:r>
            <a:r>
              <a:rPr lang="es-MX"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190589" y="1117719"/>
            <a:ext cx="546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83B3D9"/>
                </a:solidFill>
              </a:rPr>
              <a:t>RMSprop</a:t>
            </a:r>
            <a:endParaRPr sz="1400" b="1" i="0" u="none" strike="noStrike" cap="none">
              <a:solidFill>
                <a:srgbClr val="83B3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4"/>
          <p:cNvSpPr txBox="1"/>
          <p:nvPr/>
        </p:nvSpPr>
        <p:spPr>
          <a:xfrm>
            <a:off x="190639" y="2078644"/>
            <a:ext cx="546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/>
              <a:t>Algoritmo</a:t>
            </a:r>
            <a:endParaRPr sz="2400" b="1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00350"/>
            <a:ext cx="5238700" cy="15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650" y="4254350"/>
            <a:ext cx="5200450" cy="13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31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0" name="Google Shape;260;p35"/>
          <p:cNvSpPr/>
          <p:nvPr/>
        </p:nvSpPr>
        <p:spPr>
          <a:xfrm>
            <a:off x="190589" y="163612"/>
            <a:ext cx="49401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Algoritmos de Learning rate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adaptativos</a:t>
            </a:r>
            <a:r>
              <a:rPr lang="es-MX"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5"/>
          <p:cNvSpPr txBox="1"/>
          <p:nvPr/>
        </p:nvSpPr>
        <p:spPr>
          <a:xfrm>
            <a:off x="190589" y="1117719"/>
            <a:ext cx="546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83B3D9"/>
                </a:solidFill>
              </a:rPr>
              <a:t>ADAM</a:t>
            </a:r>
            <a:endParaRPr sz="1400" b="1" i="0" u="none" strike="noStrike" cap="none">
              <a:solidFill>
                <a:srgbClr val="83B3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5"/>
          <p:cNvSpPr txBox="1"/>
          <p:nvPr/>
        </p:nvSpPr>
        <p:spPr>
          <a:xfrm>
            <a:off x="190639" y="2078644"/>
            <a:ext cx="546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/>
              <a:t>Algoritmo</a:t>
            </a:r>
            <a:endParaRPr sz="2400" b="1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00355"/>
            <a:ext cx="4978300" cy="4053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32</a:t>
            </a:fld>
            <a:endParaRPr/>
          </a:p>
        </p:txBody>
      </p:sp>
      <p:sp>
        <p:nvSpPr>
          <p:cNvPr id="269" name="Google Shape;269;p36"/>
          <p:cNvSpPr txBox="1">
            <a:spLocks noGrp="1"/>
          </p:cNvSpPr>
          <p:nvPr>
            <p:ph type="ctrTitle" idx="4294967295"/>
          </p:nvPr>
        </p:nvSpPr>
        <p:spPr>
          <a:xfrm>
            <a:off x="274323" y="2541075"/>
            <a:ext cx="8328900" cy="20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</a:pPr>
            <a:r>
              <a:rPr lang="es-MX" sz="6000" b="1" dirty="0" err="1"/>
              <a:t>Convolutional</a:t>
            </a:r>
            <a:r>
              <a:rPr lang="es-MX" sz="6000" b="1" dirty="0"/>
              <a:t> Neural Networks</a:t>
            </a:r>
            <a:endParaRPr sz="6000" b="1" i="0" u="none" strike="noStrike" cap="none" dirty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33</a:t>
            </a:fld>
            <a:endParaRPr/>
          </a:p>
        </p:txBody>
      </p:sp>
      <p:pic>
        <p:nvPicPr>
          <p:cNvPr id="275" name="Google Shape;2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68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34</a:t>
            </a:fld>
            <a:endParaRPr/>
          </a:p>
        </p:txBody>
      </p:sp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0" y="1643076"/>
            <a:ext cx="9016850" cy="389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35</a:t>
            </a:fld>
            <a:endParaRPr/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7125"/>
            <a:ext cx="9144001" cy="3697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36</a:t>
            </a:fld>
            <a:endParaRPr/>
          </a:p>
        </p:txBody>
      </p:sp>
      <p:pic>
        <p:nvPicPr>
          <p:cNvPr id="293" name="Google Shape;2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675"/>
            <a:ext cx="9144001" cy="40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37</a:t>
            </a:fld>
            <a:endParaRPr/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775" y="1562100"/>
            <a:ext cx="6315075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981775" y="462025"/>
            <a:ext cx="368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000">
                <a:solidFill>
                  <a:srgbClr val="3D85C6"/>
                </a:solidFill>
              </a:rPr>
              <a:t>Imágenes</a:t>
            </a:r>
            <a:endParaRPr sz="30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38</a:t>
            </a:fld>
            <a:endParaRPr/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0954"/>
            <a:ext cx="9144000" cy="308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39</a:t>
            </a:fld>
            <a:endParaRPr/>
          </a:p>
        </p:txBody>
      </p:sp>
      <p:pic>
        <p:nvPicPr>
          <p:cNvPr id="312" name="Google Shape;3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048187"/>
            <a:ext cx="9144000" cy="4761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</a:pPr>
            <a:endParaRPr sz="4800" b="1" i="0" u="none" strike="noStrike" cap="none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</a:pPr>
            <a:endParaRPr sz="3000" b="0" i="0" u="none" strike="noStrike" cap="none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8" name="Google Shape;5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11300"/>
            <a:ext cx="9144000" cy="3917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40</a:t>
            </a:fld>
            <a:endParaRPr/>
          </a:p>
        </p:txBody>
      </p:sp>
      <p:sp>
        <p:nvSpPr>
          <p:cNvPr id="318" name="Google Shape;318;p44"/>
          <p:cNvSpPr/>
          <p:nvPr/>
        </p:nvSpPr>
        <p:spPr>
          <a:xfrm>
            <a:off x="190600" y="163594"/>
            <a:ext cx="4940100" cy="1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>
                <a:solidFill>
                  <a:schemeClr val="accent1"/>
                </a:solidFill>
              </a:rPr>
              <a:t>Problemas típicos en imágenes: </a:t>
            </a:r>
            <a:endParaRPr sz="2800" b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Iluminación Variable</a:t>
            </a:r>
            <a:endParaRPr sz="1800" b="0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4119"/>
            <a:ext cx="7374969" cy="4994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41</a:t>
            </a:fld>
            <a:endParaRPr/>
          </a:p>
        </p:txBody>
      </p:sp>
      <p:sp>
        <p:nvSpPr>
          <p:cNvPr id="325" name="Google Shape;325;p45"/>
          <p:cNvSpPr/>
          <p:nvPr/>
        </p:nvSpPr>
        <p:spPr>
          <a:xfrm>
            <a:off x="190600" y="163594"/>
            <a:ext cx="4940100" cy="1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>
                <a:solidFill>
                  <a:schemeClr val="accent1"/>
                </a:solidFill>
              </a:rPr>
              <a:t>Problemas típicos en imágenes: </a:t>
            </a:r>
            <a:endParaRPr sz="2800" b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Pose Variable</a:t>
            </a:r>
            <a:endParaRPr sz="1800" b="0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62150"/>
            <a:ext cx="9143999" cy="3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42</a:t>
            </a:fld>
            <a:endParaRPr/>
          </a:p>
        </p:txBody>
      </p:sp>
      <p:sp>
        <p:nvSpPr>
          <p:cNvPr id="332" name="Google Shape;332;p46"/>
          <p:cNvSpPr/>
          <p:nvPr/>
        </p:nvSpPr>
        <p:spPr>
          <a:xfrm>
            <a:off x="190600" y="163594"/>
            <a:ext cx="4940100" cy="1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>
                <a:solidFill>
                  <a:schemeClr val="accent1"/>
                </a:solidFill>
              </a:rPr>
              <a:t>Problemas típicos en imágenes: </a:t>
            </a:r>
            <a:endParaRPr sz="2800" b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 Variabilidad Intra-Clases</a:t>
            </a:r>
            <a:endParaRPr sz="1800" b="0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425" y="1559194"/>
            <a:ext cx="7185160" cy="4994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43</a:t>
            </a:fld>
            <a:endParaRPr/>
          </a:p>
        </p:txBody>
      </p:sp>
      <p:sp>
        <p:nvSpPr>
          <p:cNvPr id="339" name="Google Shape;339;p47"/>
          <p:cNvSpPr/>
          <p:nvPr/>
        </p:nvSpPr>
        <p:spPr>
          <a:xfrm>
            <a:off x="190600" y="163594"/>
            <a:ext cx="4940100" cy="1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>
                <a:solidFill>
                  <a:schemeClr val="accent1"/>
                </a:solidFill>
              </a:rPr>
              <a:t>Problemas típicos en imágenes: </a:t>
            </a:r>
            <a:endParaRPr sz="2800" b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 Oclusión </a:t>
            </a:r>
            <a:endParaRPr sz="1800" b="0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13" y="1480569"/>
            <a:ext cx="4025417" cy="499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225" y="1480575"/>
            <a:ext cx="4349000" cy="49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44</a:t>
            </a:fld>
            <a:endParaRPr/>
          </a:p>
        </p:txBody>
      </p:sp>
      <p:sp>
        <p:nvSpPr>
          <p:cNvPr id="347" name="Google Shape;347;p48"/>
          <p:cNvSpPr/>
          <p:nvPr/>
        </p:nvSpPr>
        <p:spPr>
          <a:xfrm>
            <a:off x="190600" y="163594"/>
            <a:ext cx="4940100" cy="1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>
                <a:solidFill>
                  <a:schemeClr val="accent1"/>
                </a:solidFill>
              </a:rPr>
              <a:t>Problemas típicos en imágenes: </a:t>
            </a:r>
            <a:endParaRPr sz="2800" b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 Ambigüedad </a:t>
            </a:r>
            <a:endParaRPr sz="1800" b="0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9200"/>
            <a:ext cx="9144000" cy="52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45</a:t>
            </a:fld>
            <a:endParaRPr/>
          </a:p>
        </p:txBody>
      </p:sp>
      <p:sp>
        <p:nvSpPr>
          <p:cNvPr id="354" name="Google Shape;354;p49"/>
          <p:cNvSpPr/>
          <p:nvPr/>
        </p:nvSpPr>
        <p:spPr>
          <a:xfrm>
            <a:off x="190600" y="163594"/>
            <a:ext cx="4940100" cy="1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>
                <a:solidFill>
                  <a:schemeClr val="accent1"/>
                </a:solidFill>
              </a:rPr>
              <a:t>Clasificación de Imágenes: </a:t>
            </a:r>
            <a:endParaRPr sz="2800" b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 </a:t>
            </a:r>
            <a:endParaRPr sz="1800" b="0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75" y="785900"/>
            <a:ext cx="7497475" cy="59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46</a:t>
            </a:fld>
            <a:endParaRPr/>
          </a:p>
        </p:txBody>
      </p:sp>
      <p:pic>
        <p:nvPicPr>
          <p:cNvPr id="361" name="Google Shape;36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98851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47</a:t>
            </a:fld>
            <a:endParaRPr/>
          </a:p>
        </p:txBody>
      </p:sp>
      <p:pic>
        <p:nvPicPr>
          <p:cNvPr id="367" name="Google Shape;3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8277"/>
            <a:ext cx="9121912" cy="64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48</a:t>
            </a:fld>
            <a:endParaRPr/>
          </a:p>
        </p:txBody>
      </p:sp>
      <p:pic>
        <p:nvPicPr>
          <p:cNvPr id="373" name="Google Shape;37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350" y="1795463"/>
            <a:ext cx="5791200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2"/>
          <p:cNvSpPr/>
          <p:nvPr/>
        </p:nvSpPr>
        <p:spPr>
          <a:xfrm>
            <a:off x="190600" y="163597"/>
            <a:ext cx="49401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>
                <a:solidFill>
                  <a:schemeClr val="accent1"/>
                </a:solidFill>
              </a:rPr>
              <a:t>Convolución: </a:t>
            </a:r>
            <a:endParaRPr sz="2800" b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 </a:t>
            </a:r>
            <a:endParaRPr sz="1800" b="0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49</a:t>
            </a:fld>
            <a:endParaRPr/>
          </a:p>
        </p:txBody>
      </p:sp>
      <p:pic>
        <p:nvPicPr>
          <p:cNvPr id="380" name="Google Shape;3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75" y="2033602"/>
            <a:ext cx="8208650" cy="33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5865747" y="3416025"/>
            <a:ext cx="1820700" cy="1820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64;p9"/>
          <p:cNvCxnSpPr/>
          <p:nvPr/>
        </p:nvCxnSpPr>
        <p:spPr>
          <a:xfrm>
            <a:off x="6939075" y="5244825"/>
            <a:ext cx="145800" cy="5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65;p9"/>
          <p:cNvCxnSpPr/>
          <p:nvPr/>
        </p:nvCxnSpPr>
        <p:spPr>
          <a:xfrm>
            <a:off x="7419812" y="4970090"/>
            <a:ext cx="289500" cy="396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" name="Google Shape;66;p9"/>
          <p:cNvCxnSpPr/>
          <p:nvPr/>
        </p:nvCxnSpPr>
        <p:spPr>
          <a:xfrm>
            <a:off x="7636225" y="4669275"/>
            <a:ext cx="802500" cy="259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8" name="Google Shape;6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251658"/>
            <a:ext cx="9144000" cy="4354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50</a:t>
            </a:fld>
            <a:endParaRPr/>
          </a:p>
        </p:txBody>
      </p:sp>
      <p:pic>
        <p:nvPicPr>
          <p:cNvPr id="386" name="Google Shape;38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50" y="1779750"/>
            <a:ext cx="8307375" cy="32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51</a:t>
            </a:fld>
            <a:endParaRPr/>
          </a:p>
        </p:txBody>
      </p:sp>
      <p:pic>
        <p:nvPicPr>
          <p:cNvPr id="392" name="Google Shape;39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50" y="2079050"/>
            <a:ext cx="8211074" cy="33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52</a:t>
            </a:fld>
            <a:endParaRPr/>
          </a:p>
        </p:txBody>
      </p:sp>
      <p:pic>
        <p:nvPicPr>
          <p:cNvPr id="398" name="Google Shape;3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50" y="2245900"/>
            <a:ext cx="7859125" cy="32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53</a:t>
            </a:fld>
            <a:endParaRPr/>
          </a:p>
        </p:txBody>
      </p:sp>
      <p:pic>
        <p:nvPicPr>
          <p:cNvPr id="404" name="Google Shape;40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275" y="2050175"/>
            <a:ext cx="7717100" cy="35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54</a:t>
            </a:fld>
            <a:endParaRPr/>
          </a:p>
        </p:txBody>
      </p:sp>
      <p:pic>
        <p:nvPicPr>
          <p:cNvPr id="410" name="Google Shape;4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50" y="1963550"/>
            <a:ext cx="7866025" cy="35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55</a:t>
            </a:fld>
            <a:endParaRPr/>
          </a:p>
        </p:txBody>
      </p:sp>
      <p:pic>
        <p:nvPicPr>
          <p:cNvPr id="416" name="Google Shape;41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50" y="2166950"/>
            <a:ext cx="7749525" cy="33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56</a:t>
            </a:fld>
            <a:endParaRPr/>
          </a:p>
        </p:txBody>
      </p:sp>
      <p:pic>
        <p:nvPicPr>
          <p:cNvPr id="422" name="Google Shape;42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75" y="2238375"/>
            <a:ext cx="7769099" cy="32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57</a:t>
            </a:fld>
            <a:endParaRPr/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25" y="1876925"/>
            <a:ext cx="7868351" cy="36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58</a:t>
            </a:fld>
            <a:endParaRPr/>
          </a:p>
        </p:txBody>
      </p:sp>
      <p:pic>
        <p:nvPicPr>
          <p:cNvPr id="434" name="Google Shape;43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90275"/>
            <a:ext cx="8839201" cy="2857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59</a:t>
            </a:fld>
            <a:endParaRPr/>
          </a:p>
        </p:txBody>
      </p:sp>
      <p:pic>
        <p:nvPicPr>
          <p:cNvPr id="440" name="Google Shape;4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00" y="1307425"/>
            <a:ext cx="6600825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725" y="3945875"/>
            <a:ext cx="3041704" cy="28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3"/>
          <p:cNvSpPr/>
          <p:nvPr/>
        </p:nvSpPr>
        <p:spPr>
          <a:xfrm>
            <a:off x="190600" y="163597"/>
            <a:ext cx="49401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>
                <a:solidFill>
                  <a:schemeClr val="accent1"/>
                </a:solidFill>
              </a:rPr>
              <a:t>ReLu: </a:t>
            </a:r>
            <a:endParaRPr sz="1800" b="1" i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Función de activación que aprende parámetros no lineales</a:t>
            </a:r>
            <a:endParaRPr sz="1800" b="1" i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 </a:t>
            </a:r>
            <a:endParaRPr sz="1800" b="0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4" name="Google Shape;74;p10"/>
          <p:cNvSpPr/>
          <p:nvPr/>
        </p:nvSpPr>
        <p:spPr>
          <a:xfrm>
            <a:off x="461048" y="474262"/>
            <a:ext cx="44214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Funciones de Activación</a:t>
            </a:r>
            <a:endParaRPr sz="16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984" y="1099709"/>
            <a:ext cx="8286750" cy="54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60</a:t>
            </a:fld>
            <a:endParaRPr/>
          </a:p>
        </p:txBody>
      </p:sp>
      <p:pic>
        <p:nvPicPr>
          <p:cNvPr id="448" name="Google Shape;44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00" y="999125"/>
            <a:ext cx="598170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4"/>
          <p:cNvSpPr/>
          <p:nvPr/>
        </p:nvSpPr>
        <p:spPr>
          <a:xfrm>
            <a:off x="190600" y="163597"/>
            <a:ext cx="49401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>
                <a:solidFill>
                  <a:schemeClr val="accent1"/>
                </a:solidFill>
              </a:rPr>
              <a:t>Aprende Representaciones de los Datos </a:t>
            </a:r>
            <a:endParaRPr sz="2800" b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 </a:t>
            </a:r>
            <a:endParaRPr sz="1800" b="0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61</a:t>
            </a:fld>
            <a:endParaRPr/>
          </a:p>
        </p:txBody>
      </p:sp>
      <p:sp>
        <p:nvSpPr>
          <p:cNvPr id="455" name="Google Shape;455;p65"/>
          <p:cNvSpPr/>
          <p:nvPr/>
        </p:nvSpPr>
        <p:spPr>
          <a:xfrm>
            <a:off x="190600" y="163597"/>
            <a:ext cx="49401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>
                <a:solidFill>
                  <a:schemeClr val="accent1"/>
                </a:solidFill>
              </a:rPr>
              <a:t>Pooling: </a:t>
            </a:r>
            <a:endParaRPr sz="1800" b="1" i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Reduce las dimensiones de la convolución</a:t>
            </a:r>
            <a:endParaRPr sz="1800" b="1" i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 </a:t>
            </a:r>
            <a:endParaRPr sz="1800" b="0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0597"/>
            <a:ext cx="8839200" cy="3553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62</a:t>
            </a:fld>
            <a:endParaRPr/>
          </a:p>
        </p:txBody>
      </p:sp>
      <p:sp>
        <p:nvSpPr>
          <p:cNvPr id="462" name="Google Shape;462;p66"/>
          <p:cNvSpPr/>
          <p:nvPr/>
        </p:nvSpPr>
        <p:spPr>
          <a:xfrm>
            <a:off x="190600" y="163597"/>
            <a:ext cx="49401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>
                <a:solidFill>
                  <a:schemeClr val="accent1"/>
                </a:solidFill>
              </a:rPr>
              <a:t>CNN para clasificación: </a:t>
            </a:r>
            <a:endParaRPr sz="1800" b="1" i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Arquitectura básica</a:t>
            </a:r>
            <a:endParaRPr sz="1800" b="1" i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 </a:t>
            </a:r>
            <a:endParaRPr sz="1800" b="0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0500"/>
            <a:ext cx="9144000" cy="46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4825" y="5518425"/>
            <a:ext cx="2248262" cy="94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63</a:t>
            </a:fld>
            <a:endParaRPr/>
          </a:p>
        </p:txBody>
      </p:sp>
      <p:pic>
        <p:nvPicPr>
          <p:cNvPr id="470" name="Google Shape;47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75" y="1309688"/>
            <a:ext cx="8039100" cy="42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7"/>
          <p:cNvSpPr/>
          <p:nvPr/>
        </p:nvSpPr>
        <p:spPr>
          <a:xfrm>
            <a:off x="190600" y="163597"/>
            <a:ext cx="49401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>
                <a:solidFill>
                  <a:schemeClr val="accent1"/>
                </a:solidFill>
              </a:rPr>
              <a:t>CNN para clasificación: </a:t>
            </a:r>
            <a:endParaRPr sz="1800" b="1" i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Arquitectura básica</a:t>
            </a:r>
            <a:endParaRPr sz="1800" b="1" i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 </a:t>
            </a:r>
            <a:endParaRPr sz="1800" b="0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64</a:t>
            </a:fld>
            <a:endParaRPr/>
          </a:p>
        </p:txBody>
      </p:sp>
      <p:sp>
        <p:nvSpPr>
          <p:cNvPr id="477" name="Google Shape;477;p68"/>
          <p:cNvSpPr/>
          <p:nvPr/>
        </p:nvSpPr>
        <p:spPr>
          <a:xfrm>
            <a:off x="190600" y="163602"/>
            <a:ext cx="4940100" cy="11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>
                <a:solidFill>
                  <a:schemeClr val="accent1"/>
                </a:solidFill>
              </a:rPr>
              <a:t>Regularización: </a:t>
            </a:r>
            <a:endParaRPr sz="1800" b="1" i="1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 dirty="0">
                <a:solidFill>
                  <a:schemeClr val="accent1"/>
                </a:solidFill>
              </a:rPr>
              <a:t>Métodos para mejorar tu red neuronal y evitar </a:t>
            </a:r>
            <a:r>
              <a:rPr lang="es-MX" sz="1800" b="1" i="1" dirty="0" err="1">
                <a:solidFill>
                  <a:schemeClr val="accent1"/>
                </a:solidFill>
              </a:rPr>
              <a:t>overfitting</a:t>
            </a:r>
            <a:endParaRPr sz="1800" b="1" i="1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 dirty="0">
                <a:solidFill>
                  <a:schemeClr val="accent1"/>
                </a:solidFill>
              </a:rPr>
              <a:t> </a:t>
            </a:r>
            <a:endParaRPr sz="1800" b="0" i="1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68"/>
          <p:cNvSpPr txBox="1"/>
          <p:nvPr/>
        </p:nvSpPr>
        <p:spPr>
          <a:xfrm>
            <a:off x="693025" y="2079050"/>
            <a:ext cx="6627000" cy="31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MX" sz="2800" b="1">
                <a:solidFill>
                  <a:schemeClr val="accent1"/>
                </a:solidFill>
              </a:rPr>
              <a:t>Dropout: </a:t>
            </a:r>
            <a:endParaRPr sz="1800" b="1" i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Reduce overfitting </a:t>
            </a:r>
            <a:endParaRPr sz="1800" b="1" i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i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>
                <a:solidFill>
                  <a:schemeClr val="accent1"/>
                </a:solidFill>
              </a:rPr>
              <a:t>Batch Normalization: </a:t>
            </a:r>
            <a:endParaRPr sz="1800" b="1" i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Hace a tu algoritmo más rápido</a:t>
            </a:r>
            <a:endParaRPr sz="1800" b="1" i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i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i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 </a:t>
            </a:r>
            <a:endParaRPr sz="1800" i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1" i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MX" sz="1800" b="1" i="1">
                <a:solidFill>
                  <a:schemeClr val="accent1"/>
                </a:solidFill>
              </a:rPr>
              <a:t> </a:t>
            </a:r>
            <a:endParaRPr sz="1800" i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65</a:t>
            </a:fld>
            <a:endParaRPr lang="es-MX"/>
          </a:p>
        </p:txBody>
      </p:sp>
      <p:sp>
        <p:nvSpPr>
          <p:cNvPr id="3" name="Google Shape;269;p36"/>
          <p:cNvSpPr txBox="1">
            <a:spLocks/>
          </p:cNvSpPr>
          <p:nvPr/>
        </p:nvSpPr>
        <p:spPr>
          <a:xfrm>
            <a:off x="502923" y="2541075"/>
            <a:ext cx="8328900" cy="20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>
              <a:buSzPts val="6000"/>
            </a:pPr>
            <a:r>
              <a:rPr lang="es-MX" sz="6000" b="1" dirty="0" err="1" smtClean="0"/>
              <a:t>Recurrent</a:t>
            </a:r>
            <a:r>
              <a:rPr lang="es-MX" sz="6000" b="1" dirty="0" smtClean="0"/>
              <a:t> Neural Networks</a:t>
            </a:r>
            <a:endParaRPr lang="es-MX" sz="6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64" y="3644901"/>
            <a:ext cx="4750336" cy="24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006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66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34" y="2967037"/>
            <a:ext cx="8820150" cy="2905125"/>
          </a:xfrm>
          <a:prstGeom prst="rect">
            <a:avLst/>
          </a:prstGeom>
        </p:spPr>
      </p:pic>
      <p:sp>
        <p:nvSpPr>
          <p:cNvPr id="4" name="Google Shape;477;p68"/>
          <p:cNvSpPr/>
          <p:nvPr/>
        </p:nvSpPr>
        <p:spPr>
          <a:xfrm>
            <a:off x="190600" y="163602"/>
            <a:ext cx="4940100" cy="11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 smtClean="0">
                <a:solidFill>
                  <a:schemeClr val="accent1"/>
                </a:solidFill>
              </a:rPr>
              <a:t>Procesan Secuencias de Datos</a:t>
            </a:r>
            <a:endParaRPr sz="1800" b="0" i="1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9436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67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00" y="2000250"/>
            <a:ext cx="7439025" cy="3619500"/>
          </a:xfrm>
          <a:prstGeom prst="rect">
            <a:avLst/>
          </a:prstGeom>
        </p:spPr>
      </p:pic>
      <p:sp>
        <p:nvSpPr>
          <p:cNvPr id="4" name="Google Shape;477;p68"/>
          <p:cNvSpPr/>
          <p:nvPr/>
        </p:nvSpPr>
        <p:spPr>
          <a:xfrm>
            <a:off x="190600" y="163602"/>
            <a:ext cx="4940100" cy="11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 smtClean="0">
                <a:solidFill>
                  <a:schemeClr val="accent1"/>
                </a:solidFill>
              </a:rPr>
              <a:t>Secuencias de Datos</a:t>
            </a:r>
            <a:endParaRPr sz="1800" b="1" i="1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 dirty="0">
                <a:solidFill>
                  <a:schemeClr val="accent1"/>
                </a:solidFill>
              </a:rPr>
              <a:t> </a:t>
            </a:r>
            <a:endParaRPr sz="1800" b="0" i="1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00720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68</a:t>
            </a:fld>
            <a:endParaRPr lang="es-MX"/>
          </a:p>
        </p:txBody>
      </p:sp>
      <p:sp>
        <p:nvSpPr>
          <p:cNvPr id="3" name="Google Shape;477;p68"/>
          <p:cNvSpPr/>
          <p:nvPr/>
        </p:nvSpPr>
        <p:spPr>
          <a:xfrm>
            <a:off x="190600" y="163602"/>
            <a:ext cx="4940100" cy="11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 smtClean="0">
                <a:solidFill>
                  <a:schemeClr val="accent1"/>
                </a:solidFill>
              </a:rPr>
              <a:t>Modelos compuestos</a:t>
            </a:r>
            <a:r>
              <a:rPr lang="es-MX" sz="2800" b="1" dirty="0" smtClean="0">
                <a:solidFill>
                  <a:schemeClr val="accent1"/>
                </a:solidFill>
              </a:rPr>
              <a:t>: </a:t>
            </a:r>
            <a:endParaRPr sz="1800" b="1" i="1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 dirty="0" smtClean="0">
                <a:solidFill>
                  <a:schemeClr val="accent1"/>
                </a:solidFill>
              </a:rPr>
              <a:t>Estos métodos también son llamados </a:t>
            </a:r>
            <a:r>
              <a:rPr lang="es-MX" sz="1800" b="1" i="1" dirty="0" err="1" smtClean="0">
                <a:solidFill>
                  <a:schemeClr val="accent1"/>
                </a:solidFill>
              </a:rPr>
              <a:t>Sequence</a:t>
            </a:r>
            <a:r>
              <a:rPr lang="es-MX" sz="1800" b="1" i="1" dirty="0" smtClean="0">
                <a:solidFill>
                  <a:schemeClr val="accent1"/>
                </a:solidFill>
              </a:rPr>
              <a:t> to </a:t>
            </a:r>
            <a:r>
              <a:rPr lang="es-MX" sz="1800" b="1" i="1" dirty="0" err="1" smtClean="0">
                <a:solidFill>
                  <a:schemeClr val="accent1"/>
                </a:solidFill>
              </a:rPr>
              <a:t>Sequence</a:t>
            </a:r>
            <a:r>
              <a:rPr lang="es-MX" sz="1800" b="1" i="1" dirty="0" smtClean="0">
                <a:solidFill>
                  <a:schemeClr val="accent1"/>
                </a:solidFill>
              </a:rPr>
              <a:t> o </a:t>
            </a:r>
            <a:r>
              <a:rPr lang="es-MX" sz="1800" b="1" i="1" dirty="0" err="1" smtClean="0">
                <a:solidFill>
                  <a:schemeClr val="accent1"/>
                </a:solidFill>
              </a:rPr>
              <a:t>Multi</a:t>
            </a:r>
            <a:r>
              <a:rPr lang="es-MX" sz="1800" b="1" i="1" dirty="0" smtClean="0">
                <a:solidFill>
                  <a:schemeClr val="accent1"/>
                </a:solidFill>
              </a:rPr>
              <a:t>-Modal</a:t>
            </a:r>
            <a:endParaRPr sz="1800" b="1" i="1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 dirty="0">
                <a:solidFill>
                  <a:schemeClr val="accent1"/>
                </a:solidFill>
              </a:rPr>
              <a:t> </a:t>
            </a:r>
            <a:endParaRPr sz="1800" b="0" i="1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2862"/>
            <a:ext cx="89058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75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69</a:t>
            </a:fld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00"/>
            <a:ext cx="7141752" cy="379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5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1" name="Google Shape;8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36189" cy="40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70</a:t>
            </a:fld>
            <a:endParaRPr lang="es-MX"/>
          </a:p>
        </p:txBody>
      </p:sp>
      <p:sp>
        <p:nvSpPr>
          <p:cNvPr id="3" name="Google Shape;477;p68"/>
          <p:cNvSpPr/>
          <p:nvPr/>
        </p:nvSpPr>
        <p:spPr>
          <a:xfrm>
            <a:off x="190600" y="163602"/>
            <a:ext cx="4940100" cy="11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 err="1" smtClean="0">
                <a:solidFill>
                  <a:schemeClr val="accent1"/>
                </a:solidFill>
              </a:rPr>
              <a:t>Recurrent</a:t>
            </a:r>
            <a:r>
              <a:rPr lang="es-MX" sz="2800" b="1" dirty="0" smtClean="0">
                <a:solidFill>
                  <a:schemeClr val="accent1"/>
                </a:solidFill>
              </a:rPr>
              <a:t> </a:t>
            </a:r>
            <a:r>
              <a:rPr lang="es-MX" sz="2800" b="1" dirty="0" err="1" smtClean="0">
                <a:solidFill>
                  <a:schemeClr val="accent1"/>
                </a:solidFill>
              </a:rPr>
              <a:t>Unit</a:t>
            </a:r>
            <a:r>
              <a:rPr lang="es-MX" sz="1800" b="1" i="1" dirty="0" smtClean="0">
                <a:solidFill>
                  <a:schemeClr val="accent1"/>
                </a:solidFill>
              </a:rPr>
              <a:t> </a:t>
            </a:r>
            <a:endParaRPr sz="1800" b="0" i="1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1837"/>
            <a:ext cx="85153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982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71</a:t>
            </a:fld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2330450"/>
            <a:ext cx="6191250" cy="2667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75" y="831850"/>
            <a:ext cx="451485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164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18" y="207768"/>
            <a:ext cx="4701782" cy="4177483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72</a:t>
            </a:fld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930" y="2539999"/>
            <a:ext cx="55340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380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73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37" y="2379662"/>
            <a:ext cx="77819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036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74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9" y="2481262"/>
            <a:ext cx="8220075" cy="2733675"/>
          </a:xfrm>
          <a:prstGeom prst="rect">
            <a:avLst/>
          </a:prstGeom>
        </p:spPr>
      </p:pic>
      <p:sp>
        <p:nvSpPr>
          <p:cNvPr id="4" name="Google Shape;477;p68"/>
          <p:cNvSpPr/>
          <p:nvPr/>
        </p:nvSpPr>
        <p:spPr>
          <a:xfrm>
            <a:off x="711300" y="1038064"/>
            <a:ext cx="4940100" cy="650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1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 dirty="0" smtClean="0">
                <a:solidFill>
                  <a:schemeClr val="accent1"/>
                </a:solidFill>
              </a:rPr>
              <a:t> Reúsan los parámetros en la secuencia </a:t>
            </a:r>
            <a:endParaRPr sz="1800" b="1" i="1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 dirty="0">
                <a:solidFill>
                  <a:schemeClr val="accent1"/>
                </a:solidFill>
              </a:rPr>
              <a:t> </a:t>
            </a:r>
            <a:endParaRPr sz="1800" b="0" i="1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22925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75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6406"/>
            <a:ext cx="7493000" cy="3628856"/>
          </a:xfrm>
          <a:prstGeom prst="rect">
            <a:avLst/>
          </a:prstGeom>
        </p:spPr>
      </p:pic>
      <p:sp>
        <p:nvSpPr>
          <p:cNvPr id="5" name="Google Shape;477;p68"/>
          <p:cNvSpPr/>
          <p:nvPr/>
        </p:nvSpPr>
        <p:spPr>
          <a:xfrm>
            <a:off x="330300" y="252502"/>
            <a:ext cx="4940100" cy="59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 err="1" smtClean="0">
                <a:solidFill>
                  <a:schemeClr val="accent1"/>
                </a:solidFill>
              </a:rPr>
              <a:t>Many</a:t>
            </a:r>
            <a:r>
              <a:rPr lang="es-MX" sz="2800" b="1" dirty="0" smtClean="0">
                <a:solidFill>
                  <a:schemeClr val="accent1"/>
                </a:solidFill>
              </a:rPr>
              <a:t> to </a:t>
            </a:r>
            <a:r>
              <a:rPr lang="es-MX" sz="2800" b="1" dirty="0" err="1" smtClean="0">
                <a:solidFill>
                  <a:schemeClr val="accent1"/>
                </a:solidFill>
              </a:rPr>
              <a:t>Many</a:t>
            </a:r>
            <a:endParaRPr sz="1800" b="0" i="1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78921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76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0062"/>
            <a:ext cx="7686675" cy="3800475"/>
          </a:xfrm>
          <a:prstGeom prst="rect">
            <a:avLst/>
          </a:prstGeom>
        </p:spPr>
      </p:pic>
      <p:sp>
        <p:nvSpPr>
          <p:cNvPr id="4" name="Google Shape;477;p68"/>
          <p:cNvSpPr/>
          <p:nvPr/>
        </p:nvSpPr>
        <p:spPr>
          <a:xfrm>
            <a:off x="190600" y="163602"/>
            <a:ext cx="4940100" cy="59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 err="1" smtClean="0">
                <a:solidFill>
                  <a:schemeClr val="accent1"/>
                </a:solidFill>
              </a:rPr>
              <a:t>Many</a:t>
            </a:r>
            <a:r>
              <a:rPr lang="es-MX" sz="2800" b="1" dirty="0" smtClean="0">
                <a:solidFill>
                  <a:schemeClr val="accent1"/>
                </a:solidFill>
              </a:rPr>
              <a:t> to </a:t>
            </a:r>
            <a:r>
              <a:rPr lang="es-MX" sz="2800" b="1" dirty="0" err="1" smtClean="0">
                <a:solidFill>
                  <a:schemeClr val="accent1"/>
                </a:solidFill>
              </a:rPr>
              <a:t>one</a:t>
            </a:r>
            <a:endParaRPr sz="1800" b="0" i="1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01398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77</a:t>
            </a:fld>
            <a:endParaRPr lang="es-MX"/>
          </a:p>
        </p:txBody>
      </p:sp>
      <p:sp>
        <p:nvSpPr>
          <p:cNvPr id="3" name="Google Shape;477;p68"/>
          <p:cNvSpPr/>
          <p:nvPr/>
        </p:nvSpPr>
        <p:spPr>
          <a:xfrm>
            <a:off x="190600" y="163602"/>
            <a:ext cx="4940100" cy="59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 err="1" smtClean="0">
                <a:solidFill>
                  <a:schemeClr val="accent1"/>
                </a:solidFill>
              </a:rPr>
              <a:t>One</a:t>
            </a:r>
            <a:r>
              <a:rPr lang="es-MX" sz="2800" b="1" dirty="0" smtClean="0">
                <a:solidFill>
                  <a:schemeClr val="accent1"/>
                </a:solidFill>
              </a:rPr>
              <a:t> to </a:t>
            </a:r>
            <a:r>
              <a:rPr lang="es-MX" sz="2800" b="1" dirty="0" err="1" smtClean="0">
                <a:solidFill>
                  <a:schemeClr val="accent1"/>
                </a:solidFill>
              </a:rPr>
              <a:t>Many</a:t>
            </a:r>
            <a:endParaRPr sz="1800" b="0" i="1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" y="1555750"/>
            <a:ext cx="78581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109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78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2525"/>
            <a:ext cx="862012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830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79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9" y="3043237"/>
            <a:ext cx="8829675" cy="1914525"/>
          </a:xfrm>
          <a:prstGeom prst="rect">
            <a:avLst/>
          </a:prstGeom>
        </p:spPr>
      </p:pic>
      <p:sp>
        <p:nvSpPr>
          <p:cNvPr id="4" name="Google Shape;477;p68"/>
          <p:cNvSpPr/>
          <p:nvPr/>
        </p:nvSpPr>
        <p:spPr>
          <a:xfrm>
            <a:off x="190600" y="163602"/>
            <a:ext cx="4940100" cy="59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 err="1" smtClean="0">
                <a:solidFill>
                  <a:schemeClr val="accent1"/>
                </a:solidFill>
              </a:rPr>
              <a:t>Backpropagation</a:t>
            </a:r>
            <a:endParaRPr sz="1800" b="0" i="1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0268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ctrTitle"/>
          </p:nvPr>
        </p:nvSpPr>
        <p:spPr>
          <a:xfrm>
            <a:off x="4462325" y="139675"/>
            <a:ext cx="4410276" cy="10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</a:pPr>
            <a:r>
              <a:rPr lang="es-MX" sz="2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Importancia de las Funciones de Activación</a:t>
            </a:r>
            <a:endParaRPr sz="4800" b="1" i="0" u="none" strike="noStrike" cap="none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1495224" y="1615048"/>
            <a:ext cx="7483675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</a:pPr>
            <a:r>
              <a:rPr lang="es-MX"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 introducir funciones </a:t>
            </a:r>
            <a:r>
              <a:rPr lang="es-MX" sz="3000" b="0" i="1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No-lineales</a:t>
            </a:r>
            <a:r>
              <a:rPr lang="es-MX"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la red neuronal para aprender funciones mas complejas</a:t>
            </a:r>
            <a:endParaRPr sz="3000" b="0" i="0" u="none" strike="noStrike" cap="none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8" name="Google Shape;8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000" y="3082049"/>
            <a:ext cx="4449891" cy="3687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80</a:t>
            </a:fld>
            <a:endParaRPr lang="es-MX"/>
          </a:p>
        </p:txBody>
      </p:sp>
      <p:sp>
        <p:nvSpPr>
          <p:cNvPr id="3" name="Google Shape;477;p68"/>
          <p:cNvSpPr/>
          <p:nvPr/>
        </p:nvSpPr>
        <p:spPr>
          <a:xfrm>
            <a:off x="190600" y="163602"/>
            <a:ext cx="4940100" cy="11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>
                <a:solidFill>
                  <a:schemeClr val="accent1"/>
                </a:solidFill>
              </a:rPr>
              <a:t>Regularización: </a:t>
            </a:r>
            <a:endParaRPr sz="1800" b="1" i="1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 dirty="0">
                <a:solidFill>
                  <a:schemeClr val="accent1"/>
                </a:solidFill>
              </a:rPr>
              <a:t>Métodos para mejorar tu red neuronal y evitar </a:t>
            </a:r>
            <a:r>
              <a:rPr lang="es-MX" sz="1800" b="1" i="1" dirty="0" err="1">
                <a:solidFill>
                  <a:schemeClr val="accent1"/>
                </a:solidFill>
              </a:rPr>
              <a:t>overfitting</a:t>
            </a:r>
            <a:endParaRPr sz="1800" b="1" i="1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 dirty="0">
                <a:solidFill>
                  <a:schemeClr val="accent1"/>
                </a:solidFill>
              </a:rPr>
              <a:t> </a:t>
            </a:r>
            <a:endParaRPr sz="1800" b="0" i="1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3105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434" y="2641600"/>
            <a:ext cx="84963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500</Words>
  <Application>Microsoft Office PowerPoint</Application>
  <PresentationFormat>Presentación en pantalla (4:3)</PresentationFormat>
  <Paragraphs>193</Paragraphs>
  <Slides>80</Slides>
  <Notes>64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80</vt:i4>
      </vt:variant>
    </vt:vector>
  </HeadingPairs>
  <TitlesOfParts>
    <vt:vector size="85" baseType="lpstr">
      <vt:lpstr>Roboto Slab</vt:lpstr>
      <vt:lpstr>Source Sans Pro</vt:lpstr>
      <vt:lpstr>Arial</vt:lpstr>
      <vt:lpstr>Noto Sans Symbols</vt:lpstr>
      <vt:lpstr>Cordelia template</vt:lpstr>
      <vt:lpstr>Deep Learning</vt:lpstr>
      <vt:lpstr>Contenido </vt:lpstr>
      <vt:lpstr>Perceptron</vt:lpstr>
      <vt:lpstr>Presentación de PowerPoint</vt:lpstr>
      <vt:lpstr>Presentación de PowerPoint</vt:lpstr>
      <vt:lpstr>Presentación de PowerPoint</vt:lpstr>
      <vt:lpstr>Presentación de PowerPoint</vt:lpstr>
      <vt:lpstr>Importancia de las Funciones de Activación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Convolutional Neural Networks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cp:lastModifiedBy>danielh Carranza</cp:lastModifiedBy>
  <cp:revision>6</cp:revision>
  <dcterms:modified xsi:type="dcterms:W3CDTF">2018-11-27T15:24:35Z</dcterms:modified>
</cp:coreProperties>
</file>